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1" r:id="rId2"/>
    <p:sldId id="332" r:id="rId3"/>
    <p:sldId id="292" r:id="rId4"/>
    <p:sldId id="29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54" autoAdjust="0"/>
    <p:restoredTop sz="78784" autoAdjust="0"/>
  </p:normalViewPr>
  <p:slideViewPr>
    <p:cSldViewPr>
      <p:cViewPr>
        <p:scale>
          <a:sx n="80" d="100"/>
          <a:sy n="80" d="100"/>
        </p:scale>
        <p:origin x="-82" y="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3A71-4A8E-4F20-B533-E217F20605DD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15485-7DA3-4048-854B-76F39FEB3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87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0F8C3C-6DD0-4976-8A10-9FECF82AEEEA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018AD14-D137-4C51-9C92-6E0B213C41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/>
              <a:t>«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Системно-деятельный подход в развитии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компетентности  учителей-предметников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</a:p>
          <a:p>
            <a:pPr marL="114300" lvl="0" indent="0" algn="ctr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Способствовать повышению </a:t>
            </a:r>
            <a:r>
              <a:rPr lang="ru-RU" dirty="0">
                <a:latin typeface="Times New Roman"/>
                <a:ea typeface="Calibri"/>
              </a:rPr>
              <a:t>уровня владения профессиональными </a:t>
            </a:r>
            <a:r>
              <a:rPr lang="ru-RU" dirty="0" smtClean="0">
                <a:latin typeface="Times New Roman"/>
                <a:ea typeface="Calibri"/>
              </a:rPr>
              <a:t>компетентностями</a:t>
            </a:r>
            <a:endParaRPr lang="ru-RU" dirty="0">
              <a:latin typeface="Times New Roman"/>
              <a:ea typeface="Calibri"/>
            </a:endParaRPr>
          </a:p>
          <a:p>
            <a:pPr marL="114300" lvl="0" indent="0" algn="ctr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учителей- предметников</a:t>
            </a:r>
            <a:endParaRPr lang="ru-RU" sz="2000" dirty="0">
              <a:ea typeface="Times New Roman"/>
              <a:cs typeface="Times New Roman"/>
            </a:endParaRPr>
          </a:p>
          <a:p>
            <a:pPr marL="0" indent="0"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kern="50" dirty="0" smtClean="0">
                <a:solidFill>
                  <a:schemeClr val="tx2"/>
                </a:solidFill>
                <a:latin typeface="Times New Roman"/>
                <a:ea typeface="SimSun"/>
                <a:cs typeface="Mangal"/>
              </a:rPr>
              <a:t>Методическая </a:t>
            </a:r>
            <a:r>
              <a:rPr lang="ru-RU" sz="3600" b="1" kern="50" dirty="0">
                <a:solidFill>
                  <a:schemeClr val="tx2"/>
                </a:solidFill>
                <a:latin typeface="Times New Roman"/>
                <a:ea typeface="SimSun"/>
                <a:cs typeface="Mangal"/>
              </a:rPr>
              <a:t>тема: 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32040"/>
          </a:xfrm>
        </p:spPr>
        <p:txBody>
          <a:bodyPr>
            <a:norm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оказание помощи в развитии творческого потенциала педагогических работников образовательных учреждений;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оказание методической поддержки педагогам в освоении и введении в действие ФГОС;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банков данных педагогического опыта в сфере образования;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оказание методической поддержки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педагогам в инновационной деятельности;</a:t>
            </a:r>
          </a:p>
          <a:p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оказание методической поддержки 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педагогам по эффективной подготовке выпускников к ГИА 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участие в подготовке  и проведении профессиональных педагогических конкурсов, конференций;</a:t>
            </a:r>
          </a:p>
          <a:p>
            <a:pPr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обеспечить педагогов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необходимыми информационными и научно-методическими ресурсами;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обобщение и распространение передового педагогического опыта</a:t>
            </a:r>
            <a:endParaRPr lang="ru-RU" sz="1800" dirty="0">
              <a:ea typeface="Calibri"/>
              <a:cs typeface="Times New Roman"/>
            </a:endParaRPr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199366"/>
              </p:ext>
            </p:extLst>
          </p:nvPr>
        </p:nvGraphicFramePr>
        <p:xfrm>
          <a:off x="251520" y="1340768"/>
          <a:ext cx="8568951" cy="5171172"/>
        </p:xfrm>
        <a:graphic>
          <a:graphicData uri="http://schemas.openxmlformats.org/drawingml/2006/table">
            <a:tbl>
              <a:tblPr firstRow="1" firstCol="1" bandRow="1"/>
              <a:tblGrid>
                <a:gridCol w="1481304"/>
                <a:gridCol w="1451213"/>
                <a:gridCol w="1741456"/>
                <a:gridCol w="1246392"/>
                <a:gridCol w="1090594"/>
                <a:gridCol w="1557992"/>
              </a:tblGrid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Виды работы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ЧТО?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Когда?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Кто?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Мониторинг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3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Урочная деятельность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Выявить и способствовать развитию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профессиональной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компетентности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педагогов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выбора методической темы учителя, ШМО, урока, выбора метода, диагностика, собеседование, анализ рабочих программ в соответствии с примерными программами и ФГОС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заявке администрации общеобразовательных организаций, в течение учебного года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семинарах;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-во время проведения мастер-классов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Методист УМС, руководитель ШМО,РМО, ГМО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Диагностика уровня профессиональной компетентности учителя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Внеурочная деятельность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рабочих программ, элективных курсов, кружковых занятий, планов мероприятий, наблюдение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заявке руководителей общеобразовательных организаций, в течение учебного года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семинарах;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конференциях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конкурсах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другие внеклассные мероприятия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Зам. директора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учебной работе, методист УМС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Диагностика уровня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профессиональной компетентности педагога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858424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Технологическая карта реализации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методической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темы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>
              <a:solidFill>
                <a:schemeClr val="tx2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063652"/>
              </p:ext>
            </p:extLst>
          </p:nvPr>
        </p:nvGraphicFramePr>
        <p:xfrm>
          <a:off x="323528" y="836712"/>
          <a:ext cx="8640958" cy="4966653"/>
        </p:xfrm>
        <a:graphic>
          <a:graphicData uri="http://schemas.openxmlformats.org/drawingml/2006/table">
            <a:tbl>
              <a:tblPr firstRow="1" firstCol="1" bandRow="1"/>
              <a:tblGrid>
                <a:gridCol w="1280142"/>
                <a:gridCol w="1868780"/>
                <a:gridCol w="2017838"/>
                <a:gridCol w="1233950"/>
                <a:gridCol w="1120124"/>
                <a:gridCol w="1120124"/>
              </a:tblGrid>
              <a:tr h="2234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Формы работы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Выявить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эффективные формы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 учителей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урока и внеурочных занятий, наблюдение, круглый стол, собеседование, сайт общеобразовательной организации,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личный блог учителя, публикации в научно-методических, электронных журналах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течение учебного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года: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-на семинарах;</a:t>
                      </a:r>
                      <a:endParaRPr lang="ru-RU" sz="1100" dirty="0" smtClean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конференциях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конкурсах;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Методист УМС, руководители ШМО,РМО,ГМО,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тьюторы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Диагностика эффективных форм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учителей-предметников  для развития профессиональной компетентности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Технологии</a:t>
                      </a:r>
                      <a:endParaRPr lang="ru-RU" sz="11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Выявить уровень владения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современными технологиями и техниками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урока и внеурочных занятий, наблюдение, собеседование, публикации в научно-методических, электронных журналах, личный блог учителя,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течение учебного года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семинарах;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конференциях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конкурсах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Методист УМС, руководители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ШМО, РМО,ГМО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тьюторы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Диагностика уровня владения 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учителем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технологиями и техниками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8328"/>
            <a:ext cx="8003232" cy="4263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5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2312</TotalTime>
  <Words>335</Words>
  <Application>Microsoft Office PowerPoint</Application>
  <PresentationFormat>Экран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Методическая тема: </vt:lpstr>
      <vt:lpstr>ЗАДАЧИ</vt:lpstr>
      <vt:lpstr>Технологическая карта реализации методической темы 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GYPNORION</dc:creator>
  <cp:lastModifiedBy>GYPNORION</cp:lastModifiedBy>
  <cp:revision>212</cp:revision>
  <cp:lastPrinted>2016-05-18T11:31:18Z</cp:lastPrinted>
  <dcterms:created xsi:type="dcterms:W3CDTF">2016-05-05T09:25:55Z</dcterms:created>
  <dcterms:modified xsi:type="dcterms:W3CDTF">2017-08-29T11:54:35Z</dcterms:modified>
</cp:coreProperties>
</file>